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8" r:id="rId2"/>
    <p:sldId id="258" r:id="rId3"/>
    <p:sldId id="260" r:id="rId4"/>
    <p:sldId id="261" r:id="rId5"/>
    <p:sldId id="259" r:id="rId6"/>
    <p:sldId id="262" r:id="rId7"/>
    <p:sldId id="263" r:id="rId8"/>
    <p:sldId id="264" r:id="rId9"/>
    <p:sldId id="265" r:id="rId10"/>
    <p:sldId id="266" r:id="rId11"/>
    <p:sldId id="270" r:id="rId12"/>
    <p:sldId id="271" r:id="rId13"/>
    <p:sldId id="269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3" d="100"/>
          <a:sy n="83" d="100"/>
        </p:scale>
        <p:origin x="658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80840F-EAC9-4200-B9CD-80F20240C56F}" type="datetimeFigureOut">
              <a:rPr lang="en-US" smtClean="0"/>
              <a:t>8/12/2022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F83037-C6C2-404A-A32A-A26C5AE3A6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18161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80840F-EAC9-4200-B9CD-80F20240C56F}" type="datetimeFigureOut">
              <a:rPr lang="en-US" smtClean="0"/>
              <a:t>8/12/2022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F83037-C6C2-404A-A32A-A26C5AE3A6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46672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80840F-EAC9-4200-B9CD-80F20240C56F}" type="datetimeFigureOut">
              <a:rPr lang="en-US" smtClean="0"/>
              <a:t>8/12/2022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F83037-C6C2-404A-A32A-A26C5AE3A6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94245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80840F-EAC9-4200-B9CD-80F20240C56F}" type="datetimeFigureOut">
              <a:rPr lang="en-US" smtClean="0"/>
              <a:t>8/12/2022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F83037-C6C2-404A-A32A-A26C5AE3A6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62356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80840F-EAC9-4200-B9CD-80F20240C56F}" type="datetimeFigureOut">
              <a:rPr lang="en-US" smtClean="0"/>
              <a:t>8/12/2022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F83037-C6C2-404A-A32A-A26C5AE3A6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37109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80840F-EAC9-4200-B9CD-80F20240C56F}" type="datetimeFigureOut">
              <a:rPr lang="en-US" smtClean="0"/>
              <a:t>8/12/2022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F83037-C6C2-404A-A32A-A26C5AE3A6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32498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80840F-EAC9-4200-B9CD-80F20240C56F}" type="datetimeFigureOut">
              <a:rPr lang="en-US" smtClean="0"/>
              <a:t>8/12/2022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F83037-C6C2-404A-A32A-A26C5AE3A6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47445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80840F-EAC9-4200-B9CD-80F20240C56F}" type="datetimeFigureOut">
              <a:rPr lang="en-US" smtClean="0"/>
              <a:t>8/12/2022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F83037-C6C2-404A-A32A-A26C5AE3A6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42810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80840F-EAC9-4200-B9CD-80F20240C56F}" type="datetimeFigureOut">
              <a:rPr lang="en-US" smtClean="0"/>
              <a:t>8/12/2022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F83037-C6C2-404A-A32A-A26C5AE3A6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54728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80840F-EAC9-4200-B9CD-80F20240C56F}" type="datetimeFigureOut">
              <a:rPr lang="en-US" smtClean="0"/>
              <a:t>8/12/2022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F83037-C6C2-404A-A32A-A26C5AE3A6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16242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80840F-EAC9-4200-B9CD-80F20240C56F}" type="datetimeFigureOut">
              <a:rPr lang="en-US" smtClean="0"/>
              <a:t>8/12/2022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F83037-C6C2-404A-A32A-A26C5AE3A6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18200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0840F-EAC9-4200-B9CD-80F20240C56F}" type="datetimeFigureOut">
              <a:rPr lang="en-US" smtClean="0"/>
              <a:t>8/12/2022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F83037-C6C2-404A-A32A-A26C5AE3A6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08338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e-BY" dirty="0" smtClean="0"/>
              <a:t>В</a:t>
            </a:r>
            <a:r>
              <a:rPr lang="ru-RU" dirty="0" err="1" smtClean="0"/>
              <a:t>идимость</a:t>
            </a:r>
            <a:r>
              <a:rPr lang="ru-RU" dirty="0" smtClean="0"/>
              <a:t> объектов </a:t>
            </a:r>
            <a:r>
              <a:rPr lang="en-US" dirty="0" err="1" smtClean="0"/>
              <a:t>deepsky</a:t>
            </a:r>
            <a:endParaRPr lang="en-US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21327" y="1690688"/>
            <a:ext cx="10515600" cy="4351338"/>
          </a:xfrm>
        </p:spPr>
        <p:txBody>
          <a:bodyPr>
            <a:normAutofit/>
          </a:bodyPr>
          <a:lstStyle/>
          <a:p>
            <a:r>
              <a:rPr lang="en-US" sz="4000" dirty="0" smtClean="0"/>
              <a:t>Visual Astronomy of the Deep Sky,  Roger Clark</a:t>
            </a:r>
            <a:endParaRPr lang="be-BY" sz="4000" dirty="0" smtClean="0"/>
          </a:p>
          <a:p>
            <a:r>
              <a:rPr lang="en-US" sz="4000" dirty="0" smtClean="0"/>
              <a:t>On the Prediction of Visibility for Deep-Sky Objects, José Ramón Torres </a:t>
            </a:r>
            <a:r>
              <a:rPr lang="en-US" sz="4000" dirty="0" err="1" smtClean="0"/>
              <a:t>Lapasió</a:t>
            </a:r>
            <a:r>
              <a:rPr lang="en-US" sz="4000" dirty="0" smtClean="0"/>
              <a:t> (https://www.uv.es/jrtorres/visib.pdf)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1624680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http://astro-talks.ru/forum/viewforum.php?f=34</a:t>
            </a:r>
            <a:endParaRPr lang="en-US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4642" y="1484612"/>
            <a:ext cx="10842716" cy="5355349"/>
          </a:xfrm>
        </p:spPr>
      </p:pic>
    </p:spTree>
    <p:extLst>
      <p:ext uri="{BB962C8B-B14F-4D97-AF65-F5344CB8AC3E}">
        <p14:creationId xmlns:p14="http://schemas.microsoft.com/office/powerpoint/2010/main" val="90807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7437" y="0"/>
            <a:ext cx="10515600" cy="1325563"/>
          </a:xfrm>
        </p:spPr>
        <p:txBody>
          <a:bodyPr/>
          <a:lstStyle/>
          <a:p>
            <a:r>
              <a:rPr lang="en-US" dirty="0" smtClean="0"/>
              <a:t>https://www.uv.es/jrtorres/CNebulaX.htm</a:t>
            </a:r>
            <a:endParaRPr lang="en-US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4136" y="895927"/>
            <a:ext cx="6882202" cy="5962073"/>
          </a:xfrm>
        </p:spPr>
      </p:pic>
    </p:spTree>
    <p:extLst>
      <p:ext uri="{BB962C8B-B14F-4D97-AF65-F5344CB8AC3E}">
        <p14:creationId xmlns:p14="http://schemas.microsoft.com/office/powerpoint/2010/main" val="1587340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https://simbad.u-strasbg.fr/simbad/sim-fid</a:t>
            </a:r>
            <a:endParaRPr lang="en-US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5212" y="1318816"/>
            <a:ext cx="10358588" cy="5539184"/>
          </a:xfrm>
        </p:spPr>
      </p:pic>
    </p:spTree>
    <p:extLst>
      <p:ext uri="{BB962C8B-B14F-4D97-AF65-F5344CB8AC3E}">
        <p14:creationId xmlns:p14="http://schemas.microsoft.com/office/powerpoint/2010/main" val="4275425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e-BY" dirty="0" smtClean="0"/>
              <a:t>В</a:t>
            </a:r>
            <a:r>
              <a:rPr lang="ru-RU" dirty="0" err="1" smtClean="0"/>
              <a:t>идимость</a:t>
            </a:r>
            <a:r>
              <a:rPr lang="ru-RU" dirty="0" smtClean="0"/>
              <a:t> объектов </a:t>
            </a:r>
            <a:r>
              <a:rPr lang="en-US" dirty="0" err="1" smtClean="0"/>
              <a:t>deepsky</a:t>
            </a:r>
            <a:endParaRPr lang="en-US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21327" y="1690688"/>
            <a:ext cx="10515600" cy="4351338"/>
          </a:xfrm>
        </p:spPr>
        <p:txBody>
          <a:bodyPr>
            <a:normAutofit/>
          </a:bodyPr>
          <a:lstStyle/>
          <a:p>
            <a:r>
              <a:rPr lang="en-US" sz="4000" dirty="0" smtClean="0"/>
              <a:t>Visual Astronomy of the Deep Sky,  Roger Clark</a:t>
            </a:r>
            <a:endParaRPr lang="be-BY" sz="4000" dirty="0" smtClean="0"/>
          </a:p>
          <a:p>
            <a:r>
              <a:rPr lang="en-US" sz="4000" dirty="0" smtClean="0"/>
              <a:t>On the Prediction of Visibility for Deep-Sky Objects, José Ramón Torres </a:t>
            </a:r>
            <a:r>
              <a:rPr lang="en-US" sz="4000" dirty="0" err="1" smtClean="0"/>
              <a:t>Lapasió</a:t>
            </a:r>
            <a:r>
              <a:rPr lang="en-US" sz="4000" dirty="0" smtClean="0"/>
              <a:t> (https://www.uv.es/jrtorres/visib.pdf)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2223516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Проницающая способность</a:t>
            </a:r>
            <a:endParaRPr lang="en-US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527343"/>
            <a:ext cx="105156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5400" b="1" dirty="0"/>
              <a:t>m = 2,1 + 5 </a:t>
            </a:r>
            <a:r>
              <a:rPr lang="en-US" sz="5400" b="1" dirty="0" err="1"/>
              <a:t>lg</a:t>
            </a:r>
            <a:r>
              <a:rPr lang="en-US" sz="5400" b="1" dirty="0"/>
              <a:t> </a:t>
            </a:r>
            <a:r>
              <a:rPr lang="en-US" sz="5400" b="1" dirty="0" smtClean="0"/>
              <a:t>D</a:t>
            </a:r>
            <a:r>
              <a:rPr lang="ru-RU" sz="5400" b="1" dirty="0" smtClean="0"/>
              <a:t>,</a:t>
            </a:r>
          </a:p>
          <a:p>
            <a:pPr marL="0" indent="0">
              <a:buNone/>
            </a:pPr>
            <a:r>
              <a:rPr lang="ru-RU" sz="3200" b="1" dirty="0"/>
              <a:t>г</a:t>
            </a:r>
            <a:r>
              <a:rPr lang="ru-RU" sz="3200" b="1" dirty="0" smtClean="0"/>
              <a:t>де </a:t>
            </a:r>
            <a:r>
              <a:rPr lang="en-US" sz="3200" b="1" dirty="0" smtClean="0"/>
              <a:t>D</a:t>
            </a:r>
            <a:r>
              <a:rPr lang="ru-RU" sz="3200" b="1" dirty="0" smtClean="0"/>
              <a:t> – апертура, мм</a:t>
            </a:r>
            <a:endParaRPr lang="ru-RU" sz="3200" b="1" dirty="0"/>
          </a:p>
          <a:p>
            <a:pPr marL="0" indent="0">
              <a:buNone/>
            </a:pPr>
            <a:r>
              <a:rPr lang="en-US" sz="3200" b="1" dirty="0"/>
              <a:t>m</a:t>
            </a:r>
            <a:r>
              <a:rPr lang="en-US" sz="3200" b="1" dirty="0" smtClean="0"/>
              <a:t> – </a:t>
            </a:r>
            <a:r>
              <a:rPr lang="ru-RU" sz="3200" b="1" dirty="0" smtClean="0"/>
              <a:t>предельная звездная величина</a:t>
            </a:r>
            <a:endParaRPr lang="en-US" sz="3200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87203467"/>
              </p:ext>
            </p:extLst>
          </p:nvPr>
        </p:nvGraphicFramePr>
        <p:xfrm>
          <a:off x="3666836" y="3703012"/>
          <a:ext cx="4867564" cy="305339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33782">
                  <a:extLst>
                    <a:ext uri="{9D8B030D-6E8A-4147-A177-3AD203B41FA5}">
                      <a16:colId xmlns:a16="http://schemas.microsoft.com/office/drawing/2014/main" val="2856566608"/>
                    </a:ext>
                  </a:extLst>
                </a:gridCol>
                <a:gridCol w="2433782">
                  <a:extLst>
                    <a:ext uri="{9D8B030D-6E8A-4147-A177-3AD203B41FA5}">
                      <a16:colId xmlns:a16="http://schemas.microsoft.com/office/drawing/2014/main" val="2024813973"/>
                    </a:ext>
                  </a:extLst>
                </a:gridCol>
              </a:tblGrid>
              <a:tr h="610678"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100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dirty="0" smtClean="0"/>
                        <a:t>12.7</a:t>
                      </a:r>
                      <a:endParaRPr lang="en-US" sz="3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25389252"/>
                  </a:ext>
                </a:extLst>
              </a:tr>
              <a:tr h="610678"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150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dirty="0" smtClean="0"/>
                        <a:t>13.6</a:t>
                      </a:r>
                      <a:endParaRPr lang="en-US" sz="3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03288376"/>
                  </a:ext>
                </a:extLst>
              </a:tr>
              <a:tr h="610678"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200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dirty="0" smtClean="0"/>
                        <a:t>14.2</a:t>
                      </a:r>
                      <a:endParaRPr lang="en-US" sz="3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82129145"/>
                  </a:ext>
                </a:extLst>
              </a:tr>
              <a:tr h="610678"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250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dirty="0" smtClean="0"/>
                        <a:t>14.7</a:t>
                      </a:r>
                      <a:endParaRPr lang="en-US" sz="3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95802858"/>
                  </a:ext>
                </a:extLst>
              </a:tr>
              <a:tr h="610678"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300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dirty="0" smtClean="0"/>
                        <a:t>15.1</a:t>
                      </a:r>
                      <a:endParaRPr lang="en-US" sz="3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0539475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44864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Поверхностная яркость</a:t>
            </a:r>
            <a:endParaRPr lang="en-US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be-BY" sz="3600" dirty="0" smtClean="0"/>
              <a:t>Где </a:t>
            </a:r>
            <a:r>
              <a:rPr lang="en-US" sz="3600" dirty="0" smtClean="0"/>
              <a:t>m</a:t>
            </a:r>
            <a:r>
              <a:rPr lang="ru-RU" sz="3600" dirty="0" smtClean="0"/>
              <a:t> – визуальная звездная величина, </a:t>
            </a:r>
            <a:r>
              <a:rPr lang="de-DE" sz="3600" dirty="0" smtClean="0"/>
              <a:t>a</a:t>
            </a:r>
            <a:r>
              <a:rPr lang="ru-RU" sz="3600" dirty="0" smtClean="0"/>
              <a:t> и</a:t>
            </a:r>
            <a:r>
              <a:rPr lang="en-US" sz="3600" dirty="0" smtClean="0"/>
              <a:t> b –</a:t>
            </a:r>
            <a:r>
              <a:rPr lang="ru-RU" sz="3600" dirty="0" smtClean="0"/>
              <a:t> большая и малая оси эллипса</a:t>
            </a:r>
            <a:endParaRPr lang="en-US" sz="3600" dirty="0" smtClean="0"/>
          </a:p>
          <a:p>
            <a:r>
              <a:rPr lang="ru-RU" sz="3600" dirty="0" smtClean="0"/>
              <a:t>Яркость 1 кв. секунды (минуты) дуги объекта.</a:t>
            </a:r>
          </a:p>
          <a:p>
            <a:r>
              <a:rPr lang="ru-RU" sz="3600" dirty="0" smtClean="0"/>
              <a:t>Интегральная звездная величина/площадь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64309" y="143050"/>
            <a:ext cx="5146138" cy="17697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18691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45837" y="74607"/>
            <a:ext cx="10515600" cy="1325563"/>
          </a:xfrm>
        </p:spPr>
        <p:txBody>
          <a:bodyPr/>
          <a:lstStyle/>
          <a:p>
            <a:r>
              <a:rPr lang="ru-RU" dirty="0" smtClean="0"/>
              <a:t>Яркость фона</a:t>
            </a:r>
            <a:endParaRPr lang="en-US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224" y="1044565"/>
            <a:ext cx="7110632" cy="159884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745837" y="1843985"/>
            <a:ext cx="10919691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400" dirty="0" smtClean="0"/>
              <a:t>Где </a:t>
            </a:r>
            <a:r>
              <a:rPr lang="en-US" sz="2400" dirty="0" smtClean="0"/>
              <a:t>SB0 – </a:t>
            </a:r>
            <a:r>
              <a:rPr lang="be-BY" sz="2400" dirty="0" smtClean="0"/>
              <a:t>поверхностная яркость фона,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LM</a:t>
            </a:r>
            <a:r>
              <a:rPr lang="de-DE" sz="2400" dirty="0" smtClean="0"/>
              <a:t> </a:t>
            </a:r>
            <a:r>
              <a:rPr lang="ru-RU" sz="2400" dirty="0" smtClean="0"/>
              <a:t>– визуальная предельная звездная величина (в диапазоне 5-8,5</a:t>
            </a:r>
            <a:r>
              <a:rPr lang="en-US" sz="2400" dirty="0" smtClean="0"/>
              <a:t>m)</a:t>
            </a:r>
            <a:endParaRPr lang="ru-RU" sz="2400" dirty="0" smtClean="0"/>
          </a:p>
          <a:p>
            <a:endParaRPr lang="ru-RU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400" dirty="0" smtClean="0"/>
              <a:t>Объект считается видимым, если его поверхностная яркость превосходит яркость фона: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ru-RU" sz="2400" dirty="0" smtClean="0"/>
              <a:t>Городское небо 18-18.5m/сек</a:t>
            </a:r>
            <a:r>
              <a:rPr lang="ru-RU" sz="2400" baseline="30000" dirty="0" smtClean="0"/>
              <a:t>2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ru-RU" sz="2400" dirty="0" smtClean="0"/>
              <a:t>Загородное небо 20.5-21m/сек</a:t>
            </a:r>
            <a:r>
              <a:rPr lang="ru-RU" sz="2400" baseline="30000" dirty="0" smtClean="0"/>
              <a:t>2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ru-RU" sz="2400" dirty="0" smtClean="0"/>
              <a:t>Идеальное небо 22-24m/сек</a:t>
            </a:r>
            <a:r>
              <a:rPr lang="ru-RU" sz="2400" baseline="30000" dirty="0" smtClean="0"/>
              <a:t>2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400" dirty="0" smtClean="0"/>
              <a:t>Теоретический предельный уровень контраста для визуального обнаружения 3-5%</a:t>
            </a:r>
            <a:endParaRPr lang="ru-RU" sz="2400" dirty="0" smtClean="0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2812" y="5497215"/>
            <a:ext cx="6766644" cy="13607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0775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1011815" cy="6788727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 flipH="1">
            <a:off x="10353498" y="772102"/>
            <a:ext cx="183850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Ernest</a:t>
            </a:r>
            <a:r>
              <a:rPr lang="ru-RU" dirty="0" smtClean="0"/>
              <a:t>, форум </a:t>
            </a:r>
            <a:r>
              <a:rPr lang="en-US" dirty="0" smtClean="0"/>
              <a:t>http://astro-talks.ru/forum/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485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e-BY" dirty="0" smtClean="0"/>
              <a:t>Высота над горизонтом</a:t>
            </a:r>
            <a:endParaRPr lang="en-US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92230946"/>
              </p:ext>
            </p:extLst>
          </p:nvPr>
        </p:nvGraphicFramePr>
        <p:xfrm>
          <a:off x="1605972" y="1242254"/>
          <a:ext cx="8923482" cy="561574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74494">
                  <a:extLst>
                    <a:ext uri="{9D8B030D-6E8A-4147-A177-3AD203B41FA5}">
                      <a16:colId xmlns:a16="http://schemas.microsoft.com/office/drawing/2014/main" val="4004185878"/>
                    </a:ext>
                  </a:extLst>
                </a:gridCol>
                <a:gridCol w="2974494">
                  <a:extLst>
                    <a:ext uri="{9D8B030D-6E8A-4147-A177-3AD203B41FA5}">
                      <a16:colId xmlns:a16="http://schemas.microsoft.com/office/drawing/2014/main" val="4245943459"/>
                    </a:ext>
                  </a:extLst>
                </a:gridCol>
                <a:gridCol w="2974494">
                  <a:extLst>
                    <a:ext uri="{9D8B030D-6E8A-4147-A177-3AD203B41FA5}">
                      <a16:colId xmlns:a16="http://schemas.microsoft.com/office/drawing/2014/main" val="580035636"/>
                    </a:ext>
                  </a:extLst>
                </a:gridCol>
              </a:tblGrid>
              <a:tr h="403666">
                <a:tc>
                  <a:txBody>
                    <a:bodyPr/>
                    <a:lstStyle/>
                    <a:p>
                      <a:r>
                        <a:rPr lang="ru-RU" dirty="0" smtClean="0"/>
                        <a:t>Широта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Высота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Склонение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65797953"/>
                  </a:ext>
                </a:extLst>
              </a:tr>
              <a:tr h="555385"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55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10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-25</a:t>
                      </a:r>
                      <a:endParaRPr lang="en-US" sz="3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18270001"/>
                  </a:ext>
                </a:extLst>
              </a:tr>
              <a:tr h="555385">
                <a:tc>
                  <a:txBody>
                    <a:bodyPr/>
                    <a:lstStyle/>
                    <a:p>
                      <a:endParaRPr lang="en-US" sz="3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15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-20</a:t>
                      </a:r>
                      <a:endParaRPr lang="en-US" sz="3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12194754"/>
                  </a:ext>
                </a:extLst>
              </a:tr>
              <a:tr h="555385">
                <a:tc>
                  <a:txBody>
                    <a:bodyPr/>
                    <a:lstStyle/>
                    <a:p>
                      <a:endParaRPr lang="en-US" sz="3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20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-15</a:t>
                      </a:r>
                      <a:endParaRPr lang="en-US" sz="3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0298828"/>
                  </a:ext>
                </a:extLst>
              </a:tr>
              <a:tr h="555385"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54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10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-26</a:t>
                      </a:r>
                      <a:endParaRPr lang="en-US" sz="3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89483344"/>
                  </a:ext>
                </a:extLst>
              </a:tr>
              <a:tr h="555385">
                <a:tc>
                  <a:txBody>
                    <a:bodyPr/>
                    <a:lstStyle/>
                    <a:p>
                      <a:endParaRPr lang="en-US" sz="3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15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-21</a:t>
                      </a:r>
                      <a:endParaRPr lang="en-US" sz="3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01517336"/>
                  </a:ext>
                </a:extLst>
              </a:tr>
              <a:tr h="555385">
                <a:tc>
                  <a:txBody>
                    <a:bodyPr/>
                    <a:lstStyle/>
                    <a:p>
                      <a:endParaRPr lang="en-US" sz="3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20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-16</a:t>
                      </a:r>
                      <a:endParaRPr lang="en-US" sz="3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76163895"/>
                  </a:ext>
                </a:extLst>
              </a:tr>
              <a:tr h="555385"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52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10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-28</a:t>
                      </a:r>
                      <a:endParaRPr lang="en-US" sz="3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64320451"/>
                  </a:ext>
                </a:extLst>
              </a:tr>
              <a:tr h="555385">
                <a:tc>
                  <a:txBody>
                    <a:bodyPr/>
                    <a:lstStyle/>
                    <a:p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15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-23</a:t>
                      </a:r>
                      <a:endParaRPr lang="en-US" sz="3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57677174"/>
                  </a:ext>
                </a:extLst>
              </a:tr>
              <a:tr h="555385">
                <a:tc>
                  <a:txBody>
                    <a:bodyPr/>
                    <a:lstStyle/>
                    <a:p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20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-18</a:t>
                      </a:r>
                      <a:endParaRPr lang="en-US" sz="3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8641125"/>
                  </a:ext>
                </a:extLst>
              </a:tr>
            </a:tbl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6831353" y="434358"/>
            <a:ext cx="381817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b="1" i="0" dirty="0" smtClean="0">
                <a:solidFill>
                  <a:srgbClr val="202124"/>
                </a:solidFill>
                <a:effectLst/>
                <a:latin typeface="arial" panose="020B0604020202020204" pitchFamily="34" charset="0"/>
              </a:rPr>
              <a:t>h = 90° – </a:t>
            </a:r>
            <a:r>
              <a:rPr lang="el-GR" sz="4000" b="1" i="0" dirty="0" smtClean="0">
                <a:solidFill>
                  <a:srgbClr val="202124"/>
                </a:solidFill>
                <a:effectLst/>
                <a:latin typeface="arial" panose="020B0604020202020204" pitchFamily="34" charset="0"/>
              </a:rPr>
              <a:t>φ + δ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458829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76382" y="-110837"/>
            <a:ext cx="10515600" cy="1325563"/>
          </a:xfrm>
        </p:spPr>
        <p:txBody>
          <a:bodyPr/>
          <a:lstStyle/>
          <a:p>
            <a:r>
              <a:rPr lang="ru-RU" dirty="0" smtClean="0"/>
              <a:t>Белые ночи</a:t>
            </a:r>
            <a:endParaRPr lang="en-US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549"/>
          <a:stretch/>
        </p:blipFill>
        <p:spPr>
          <a:xfrm>
            <a:off x="2094910" y="840509"/>
            <a:ext cx="8950075" cy="60174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9459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204379"/>
            <a:ext cx="10515600" cy="1325563"/>
          </a:xfrm>
        </p:spPr>
        <p:txBody>
          <a:bodyPr/>
          <a:lstStyle/>
          <a:p>
            <a:r>
              <a:rPr lang="en-US" dirty="0" smtClean="0"/>
              <a:t>https://www.astroleague.org/al/obsclubs/AlphabeticObservingClubs.html</a:t>
            </a:r>
            <a:endParaRPr lang="en-US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99855" y="1529942"/>
            <a:ext cx="8184217" cy="5328057"/>
          </a:xfrm>
        </p:spPr>
      </p:pic>
    </p:spTree>
    <p:extLst>
      <p:ext uri="{BB962C8B-B14F-4D97-AF65-F5344CB8AC3E}">
        <p14:creationId xmlns:p14="http://schemas.microsoft.com/office/powerpoint/2010/main" val="1608742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88034"/>
            <a:ext cx="10515600" cy="1325563"/>
          </a:xfrm>
        </p:spPr>
        <p:txBody>
          <a:bodyPr/>
          <a:lstStyle/>
          <a:p>
            <a:r>
              <a:rPr lang="en-US" dirty="0" smtClean="0"/>
              <a:t>http://www.reinervogel.net/index_e.html</a:t>
            </a:r>
            <a:endParaRPr lang="en-US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737" y="1043709"/>
            <a:ext cx="11734525" cy="5814291"/>
          </a:xfrm>
        </p:spPr>
      </p:pic>
    </p:spTree>
    <p:extLst>
      <p:ext uri="{BB962C8B-B14F-4D97-AF65-F5344CB8AC3E}">
        <p14:creationId xmlns:p14="http://schemas.microsoft.com/office/powerpoint/2010/main" val="1691956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104</TotalTime>
  <Words>244</Words>
  <Application>Microsoft Office PowerPoint</Application>
  <PresentationFormat>Широкоэкранный</PresentationFormat>
  <Paragraphs>66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8" baseType="lpstr">
      <vt:lpstr>Arial</vt:lpstr>
      <vt:lpstr>Arial</vt:lpstr>
      <vt:lpstr>Calibri</vt:lpstr>
      <vt:lpstr>Calibri Light</vt:lpstr>
      <vt:lpstr>Тема Office</vt:lpstr>
      <vt:lpstr>Видимость объектов deepsky</vt:lpstr>
      <vt:lpstr>Проницающая способность</vt:lpstr>
      <vt:lpstr>Поверхностная яркость</vt:lpstr>
      <vt:lpstr>Яркость фона</vt:lpstr>
      <vt:lpstr>Презентация PowerPoint</vt:lpstr>
      <vt:lpstr>Высота над горизонтом</vt:lpstr>
      <vt:lpstr>Белые ночи</vt:lpstr>
      <vt:lpstr>https://www.astroleague.org/al/obsclubs/AlphabeticObservingClubs.html</vt:lpstr>
      <vt:lpstr>http://www.reinervogel.net/index_e.html</vt:lpstr>
      <vt:lpstr>http://astro-talks.ru/forum/viewforum.php?f=34</vt:lpstr>
      <vt:lpstr>https://www.uv.es/jrtorres/CNebulaX.htm</vt:lpstr>
      <vt:lpstr>https://simbad.u-strasbg.fr/simbad/sim-fid</vt:lpstr>
      <vt:lpstr>Видимость объектов deepsky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siarhei.aulas@gmail.com</dc:creator>
  <cp:lastModifiedBy>siarhei.aulas@gmail.com</cp:lastModifiedBy>
  <cp:revision>11</cp:revision>
  <dcterms:created xsi:type="dcterms:W3CDTF">2022-08-12T20:49:35Z</dcterms:created>
  <dcterms:modified xsi:type="dcterms:W3CDTF">2022-08-12T22:34:30Z</dcterms:modified>
</cp:coreProperties>
</file>